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4321000" y="17823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Career Prediction</a:t>
            </a:r>
            <a:endParaRPr b="1" sz="2300"/>
          </a:p>
          <a:p>
            <a:pPr indent="0" lvl="0" marL="0" rtl="0" algn="l">
              <a:spcBef>
                <a:spcPts val="0"/>
              </a:spcBef>
              <a:spcAft>
                <a:spcPts val="0"/>
              </a:spcAft>
              <a:buNone/>
            </a:pPr>
            <a:r>
              <a:rPr b="1" lang="en-GB" sz="2300"/>
              <a:t> </a:t>
            </a:r>
            <a:endParaRPr b="1" sz="2300"/>
          </a:p>
        </p:txBody>
      </p:sp>
      <p:sp>
        <p:nvSpPr>
          <p:cNvPr id="229" name="Google Shape;229;p17"/>
          <p:cNvSpPr txBox="1"/>
          <p:nvPr/>
        </p:nvSpPr>
        <p:spPr>
          <a:xfrm>
            <a:off x="6918875" y="2646750"/>
            <a:ext cx="3741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400">
                <a:solidFill>
                  <a:schemeClr val="lt1"/>
                </a:solidFill>
                <a:latin typeface="Montserrat"/>
                <a:ea typeface="Montserrat"/>
                <a:cs typeface="Montserrat"/>
                <a:sym typeface="Montserrat"/>
              </a:rPr>
              <a:t>ARTH 2.0</a:t>
            </a:r>
            <a:endParaRPr b="1" sz="2400">
              <a:solidFill>
                <a:schemeClr val="lt1"/>
              </a:solidFill>
              <a:latin typeface="Montserrat"/>
              <a:ea typeface="Montserrat"/>
              <a:cs typeface="Montserrat"/>
              <a:sym typeface="Montserrat"/>
            </a:endParaRPr>
          </a:p>
        </p:txBody>
      </p:sp>
      <p:pic>
        <p:nvPicPr>
          <p:cNvPr id="230" name="Google Shape;230;p17"/>
          <p:cNvPicPr preferRelativeResize="0"/>
          <p:nvPr/>
        </p:nvPicPr>
        <p:blipFill rotWithShape="1">
          <a:blip r:embed="rId3">
            <a:alphaModFix/>
          </a:blip>
          <a:srcRect b="0" l="7165" r="36103" t="0"/>
          <a:stretch/>
        </p:blipFill>
        <p:spPr>
          <a:xfrm>
            <a:off x="0" y="25"/>
            <a:ext cx="4387824" cy="5143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6"/>
          <p:cNvSpPr txBox="1"/>
          <p:nvPr>
            <p:ph type="title"/>
          </p:nvPr>
        </p:nvSpPr>
        <p:spPr>
          <a:xfrm>
            <a:off x="2679000" y="2041650"/>
            <a:ext cx="39309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000"/>
              <a:t>Thank you…!</a:t>
            </a:r>
            <a:endParaRPr b="1" sz="4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nvSpPr>
        <p:spPr>
          <a:xfrm>
            <a:off x="563850" y="859950"/>
            <a:ext cx="4382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600">
                <a:solidFill>
                  <a:schemeClr val="lt1"/>
                </a:solidFill>
                <a:latin typeface="Montserrat"/>
                <a:ea typeface="Montserrat"/>
                <a:cs typeface="Montserrat"/>
                <a:sym typeface="Montserrat"/>
              </a:rPr>
              <a:t>TEAM MEMBERS:</a:t>
            </a:r>
            <a:endParaRPr b="1" sz="2600">
              <a:solidFill>
                <a:schemeClr val="lt1"/>
              </a:solidFill>
              <a:latin typeface="Montserrat"/>
              <a:ea typeface="Montserrat"/>
              <a:cs typeface="Montserrat"/>
              <a:sym typeface="Montserrat"/>
            </a:endParaRPr>
          </a:p>
        </p:txBody>
      </p:sp>
      <p:sp>
        <p:nvSpPr>
          <p:cNvPr id="236" name="Google Shape;236;p18"/>
          <p:cNvSpPr txBox="1"/>
          <p:nvPr/>
        </p:nvSpPr>
        <p:spPr>
          <a:xfrm>
            <a:off x="563850" y="1909075"/>
            <a:ext cx="53577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chemeClr val="lt1"/>
                </a:solidFill>
                <a:latin typeface="Montserrat"/>
                <a:ea typeface="Montserrat"/>
                <a:cs typeface="Montserrat"/>
                <a:sym typeface="Montserrat"/>
              </a:rPr>
              <a:t>AkanshaWaghole    -   Arth 2.0 -6 (11)</a:t>
            </a:r>
            <a:endParaRPr sz="2000">
              <a:solidFill>
                <a:schemeClr val="lt1"/>
              </a:solidFill>
              <a:latin typeface="Montserrat"/>
              <a:ea typeface="Montserrat"/>
              <a:cs typeface="Montserrat"/>
              <a:sym typeface="Montserrat"/>
            </a:endParaRPr>
          </a:p>
          <a:p>
            <a:pPr indent="0" lvl="0" marL="0" rtl="0" algn="l">
              <a:spcBef>
                <a:spcPts val="0"/>
              </a:spcBef>
              <a:spcAft>
                <a:spcPts val="0"/>
              </a:spcAft>
              <a:buNone/>
            </a:pPr>
            <a:r>
              <a:rPr lang="en-GB" sz="2000">
                <a:solidFill>
                  <a:schemeClr val="lt1"/>
                </a:solidFill>
                <a:latin typeface="Montserrat"/>
                <a:ea typeface="Montserrat"/>
                <a:cs typeface="Montserrat"/>
                <a:sym typeface="Montserrat"/>
              </a:rPr>
              <a:t>Tousif Inamdar         -   Arth 2.0-5(47)</a:t>
            </a:r>
            <a:endParaRPr sz="2000">
              <a:solidFill>
                <a:schemeClr val="lt1"/>
              </a:solidFill>
              <a:latin typeface="Montserrat"/>
              <a:ea typeface="Montserrat"/>
              <a:cs typeface="Montserrat"/>
              <a:sym typeface="Montserrat"/>
            </a:endParaRPr>
          </a:p>
          <a:p>
            <a:pPr indent="0" lvl="0" marL="0" rtl="0" algn="l">
              <a:spcBef>
                <a:spcPts val="0"/>
              </a:spcBef>
              <a:spcAft>
                <a:spcPts val="0"/>
              </a:spcAft>
              <a:buNone/>
            </a:pPr>
            <a:r>
              <a:rPr lang="en-GB" sz="2000">
                <a:solidFill>
                  <a:schemeClr val="lt1"/>
                </a:solidFill>
                <a:latin typeface="Montserrat"/>
                <a:ea typeface="Montserrat"/>
                <a:cs typeface="Montserrat"/>
                <a:sym typeface="Montserrat"/>
              </a:rPr>
              <a:t>Chethan Rao S         -   Arth 2.0-6(12)</a:t>
            </a:r>
            <a:endParaRPr sz="2000">
              <a:solidFill>
                <a:schemeClr val="lt1"/>
              </a:solidFill>
              <a:latin typeface="Montserrat"/>
              <a:ea typeface="Montserrat"/>
              <a:cs typeface="Montserrat"/>
              <a:sym typeface="Montserrat"/>
            </a:endParaRPr>
          </a:p>
          <a:p>
            <a:pPr indent="0" lvl="0" marL="0" rtl="0" algn="l">
              <a:spcBef>
                <a:spcPts val="0"/>
              </a:spcBef>
              <a:spcAft>
                <a:spcPts val="0"/>
              </a:spcAft>
              <a:buNone/>
            </a:pPr>
            <a:r>
              <a:rPr lang="en-GB" sz="2000">
                <a:solidFill>
                  <a:schemeClr val="lt1"/>
                </a:solidFill>
                <a:latin typeface="Montserrat"/>
                <a:ea typeface="Montserrat"/>
                <a:cs typeface="Montserrat"/>
                <a:sym typeface="Montserrat"/>
              </a:rPr>
              <a:t>Chandrashekhar V  -   Arth 2.0-6 (18)</a:t>
            </a:r>
            <a:endParaRPr sz="2000">
              <a:solidFill>
                <a:schemeClr val="lt1"/>
              </a:solidFill>
              <a:latin typeface="Montserrat"/>
              <a:ea typeface="Montserrat"/>
              <a:cs typeface="Montserrat"/>
              <a:sym typeface="Montserrat"/>
            </a:endParaRPr>
          </a:p>
          <a:p>
            <a:pPr indent="0" lvl="0" marL="0" rtl="0" algn="l">
              <a:spcBef>
                <a:spcPts val="0"/>
              </a:spcBef>
              <a:spcAft>
                <a:spcPts val="0"/>
              </a:spcAft>
              <a:buNone/>
            </a:pPr>
            <a:r>
              <a:rPr lang="en-GB" sz="2000">
                <a:solidFill>
                  <a:schemeClr val="lt1"/>
                </a:solidFill>
                <a:latin typeface="Montserrat"/>
                <a:ea typeface="Montserrat"/>
                <a:cs typeface="Montserrat"/>
                <a:sym typeface="Montserrat"/>
              </a:rPr>
              <a:t>Madhav Prajapati    -   Arth 2.0-10(34)</a:t>
            </a:r>
            <a:endParaRPr sz="20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2000">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9370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700"/>
              <a:t>Problem Statement:</a:t>
            </a:r>
            <a:endParaRPr b="1" sz="2700"/>
          </a:p>
        </p:txBody>
      </p:sp>
      <p:sp>
        <p:nvSpPr>
          <p:cNvPr id="242" name="Google Shape;242;p19"/>
          <p:cNvSpPr txBox="1"/>
          <p:nvPr>
            <p:ph idx="1" type="body"/>
          </p:nvPr>
        </p:nvSpPr>
        <p:spPr>
          <a:xfrm>
            <a:off x="217325" y="1851175"/>
            <a:ext cx="8729700" cy="26223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Font typeface="Montserrat"/>
              <a:buChar char="●"/>
            </a:pPr>
            <a:r>
              <a:rPr lang="en-GB" sz="1700">
                <a:latin typeface="Montserrat"/>
                <a:ea typeface="Montserrat"/>
                <a:cs typeface="Montserrat"/>
                <a:sym typeface="Montserrat"/>
              </a:rPr>
              <a:t>Given a </a:t>
            </a:r>
            <a:r>
              <a:rPr lang="en-GB" sz="1700">
                <a:latin typeface="Montserrat"/>
                <a:ea typeface="Montserrat"/>
                <a:cs typeface="Montserrat"/>
                <a:sym typeface="Montserrat"/>
              </a:rPr>
              <a:t>student’s capabilities and their interests , predicting in which career area their interests and capabilities are going to put them in.</a:t>
            </a:r>
            <a:endParaRPr sz="1700">
              <a:latin typeface="Montserrat"/>
              <a:ea typeface="Montserrat"/>
              <a:cs typeface="Montserrat"/>
              <a:sym typeface="Montserrat"/>
            </a:endParaRPr>
          </a:p>
          <a:p>
            <a:pPr indent="-336550" lvl="0" marL="457200" rtl="0" algn="l">
              <a:spcBef>
                <a:spcPts val="0"/>
              </a:spcBef>
              <a:spcAft>
                <a:spcPts val="0"/>
              </a:spcAft>
              <a:buSzPts val="1700"/>
              <a:buFont typeface="Montserrat"/>
              <a:buChar char="●"/>
            </a:pPr>
            <a:r>
              <a:rPr lang="en-GB" sz="1700">
                <a:latin typeface="Montserrat"/>
                <a:ea typeface="Montserrat"/>
                <a:cs typeface="Montserrat"/>
                <a:sym typeface="Montserrat"/>
              </a:rPr>
              <a:t>Recruiters while recruiting the candidates will be unaware of the perfect job role for a candidate. So after assessing them in all different aspects, this career recommender systems helps them deciding in which job role the candidate should be kept in for getting the maximum benefit from him based on his performance and other evaluations.</a:t>
            </a:r>
            <a:endParaRPr sz="17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339275" y="878600"/>
            <a:ext cx="2383500" cy="53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600"/>
              <a:t>Solution:</a:t>
            </a:r>
            <a:endParaRPr b="1" sz="2600"/>
          </a:p>
        </p:txBody>
      </p:sp>
      <p:sp>
        <p:nvSpPr>
          <p:cNvPr id="248" name="Google Shape;248;p20"/>
          <p:cNvSpPr/>
          <p:nvPr/>
        </p:nvSpPr>
        <p:spPr>
          <a:xfrm>
            <a:off x="255950" y="1974525"/>
            <a:ext cx="1353000" cy="798900"/>
          </a:xfrm>
          <a:prstGeom prst="roundRect">
            <a:avLst>
              <a:gd fmla="val 16667" name="adj"/>
            </a:avLst>
          </a:prstGeom>
          <a:solidFill>
            <a:srgbClr val="2196F3"/>
          </a:solidFill>
          <a:ln cap="flat" cmpd="sng" w="9525">
            <a:solidFill>
              <a:srgbClr val="D9F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0"/>
          <p:cNvSpPr txBox="1"/>
          <p:nvPr/>
        </p:nvSpPr>
        <p:spPr>
          <a:xfrm>
            <a:off x="402200" y="2066175"/>
            <a:ext cx="1060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latin typeface="Lato"/>
                <a:ea typeface="Lato"/>
                <a:cs typeface="Lato"/>
                <a:sym typeface="Lato"/>
              </a:rPr>
              <a:t>       Data</a:t>
            </a:r>
            <a:endParaRPr b="1">
              <a:latin typeface="Lato"/>
              <a:ea typeface="Lato"/>
              <a:cs typeface="Lato"/>
              <a:sym typeface="Lato"/>
            </a:endParaRPr>
          </a:p>
          <a:p>
            <a:pPr indent="0" lvl="0" marL="0" rtl="0" algn="l">
              <a:spcBef>
                <a:spcPts val="0"/>
              </a:spcBef>
              <a:spcAft>
                <a:spcPts val="0"/>
              </a:spcAft>
              <a:buNone/>
            </a:pPr>
            <a:r>
              <a:rPr b="1" lang="en-GB">
                <a:latin typeface="Lato"/>
                <a:ea typeface="Lato"/>
                <a:cs typeface="Lato"/>
                <a:sym typeface="Lato"/>
              </a:rPr>
              <a:t>Collection</a:t>
            </a:r>
            <a:endParaRPr b="1">
              <a:latin typeface="Lato"/>
              <a:ea typeface="Lato"/>
              <a:cs typeface="Lato"/>
              <a:sym typeface="Lato"/>
            </a:endParaRPr>
          </a:p>
        </p:txBody>
      </p:sp>
      <p:sp>
        <p:nvSpPr>
          <p:cNvPr id="250" name="Google Shape;250;p20"/>
          <p:cNvSpPr/>
          <p:nvPr/>
        </p:nvSpPr>
        <p:spPr>
          <a:xfrm>
            <a:off x="2076563" y="1974525"/>
            <a:ext cx="1407900" cy="798900"/>
          </a:xfrm>
          <a:prstGeom prst="roundRect">
            <a:avLst>
              <a:gd fmla="val 16667" name="adj"/>
            </a:avLst>
          </a:prstGeom>
          <a:solidFill>
            <a:srgbClr val="2196F3"/>
          </a:solidFill>
          <a:ln cap="flat" cmpd="sng" w="9525">
            <a:solidFill>
              <a:srgbClr val="D9F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0"/>
          <p:cNvSpPr txBox="1"/>
          <p:nvPr/>
        </p:nvSpPr>
        <p:spPr>
          <a:xfrm>
            <a:off x="2131463" y="2066175"/>
            <a:ext cx="1468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latin typeface="Lato"/>
                <a:ea typeface="Lato"/>
                <a:cs typeface="Lato"/>
                <a:sym typeface="Lato"/>
              </a:rPr>
              <a:t>           Data</a:t>
            </a:r>
            <a:endParaRPr b="1">
              <a:latin typeface="Lato"/>
              <a:ea typeface="Lato"/>
              <a:cs typeface="Lato"/>
              <a:sym typeface="Lato"/>
            </a:endParaRPr>
          </a:p>
          <a:p>
            <a:pPr indent="0" lvl="0" marL="0" rtl="0" algn="l">
              <a:spcBef>
                <a:spcPts val="0"/>
              </a:spcBef>
              <a:spcAft>
                <a:spcPts val="0"/>
              </a:spcAft>
              <a:buNone/>
            </a:pPr>
            <a:r>
              <a:rPr b="1" lang="en-GB">
                <a:latin typeface="Lato"/>
                <a:ea typeface="Lato"/>
                <a:cs typeface="Lato"/>
                <a:sym typeface="Lato"/>
              </a:rPr>
              <a:t>Pre-processing</a:t>
            </a:r>
            <a:endParaRPr b="1">
              <a:latin typeface="Lato"/>
              <a:ea typeface="Lato"/>
              <a:cs typeface="Lato"/>
              <a:sym typeface="Lato"/>
            </a:endParaRPr>
          </a:p>
        </p:txBody>
      </p:sp>
      <p:sp>
        <p:nvSpPr>
          <p:cNvPr id="252" name="Google Shape;252;p20"/>
          <p:cNvSpPr/>
          <p:nvPr/>
        </p:nvSpPr>
        <p:spPr>
          <a:xfrm>
            <a:off x="3921625" y="1974525"/>
            <a:ext cx="1353000" cy="798900"/>
          </a:xfrm>
          <a:prstGeom prst="roundRect">
            <a:avLst>
              <a:gd fmla="val 16667" name="adj"/>
            </a:avLst>
          </a:prstGeom>
          <a:solidFill>
            <a:srgbClr val="2196F3"/>
          </a:solidFill>
          <a:ln cap="flat" cmpd="sng" w="9525">
            <a:solidFill>
              <a:srgbClr val="D9F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0"/>
          <p:cNvSpPr txBox="1"/>
          <p:nvPr/>
        </p:nvSpPr>
        <p:spPr>
          <a:xfrm>
            <a:off x="4171500" y="2066175"/>
            <a:ext cx="1060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latin typeface="Lato"/>
                <a:ea typeface="Lato"/>
                <a:cs typeface="Lato"/>
                <a:sym typeface="Lato"/>
              </a:rPr>
              <a:t> </a:t>
            </a:r>
            <a:r>
              <a:rPr b="1" lang="en-GB">
                <a:latin typeface="Lato"/>
                <a:ea typeface="Lato"/>
                <a:cs typeface="Lato"/>
                <a:sym typeface="Lato"/>
              </a:rPr>
              <a:t>One Hot</a:t>
            </a:r>
            <a:r>
              <a:rPr b="1" lang="en-GB">
                <a:latin typeface="Lato"/>
                <a:ea typeface="Lato"/>
                <a:cs typeface="Lato"/>
                <a:sym typeface="Lato"/>
              </a:rPr>
              <a:t> </a:t>
            </a:r>
            <a:endParaRPr b="1">
              <a:latin typeface="Lato"/>
              <a:ea typeface="Lato"/>
              <a:cs typeface="Lato"/>
              <a:sym typeface="Lato"/>
            </a:endParaRPr>
          </a:p>
          <a:p>
            <a:pPr indent="0" lvl="0" marL="0" rtl="0" algn="l">
              <a:spcBef>
                <a:spcPts val="0"/>
              </a:spcBef>
              <a:spcAft>
                <a:spcPts val="0"/>
              </a:spcAft>
              <a:buNone/>
            </a:pPr>
            <a:r>
              <a:rPr b="1" lang="en-GB">
                <a:latin typeface="Lato"/>
                <a:ea typeface="Lato"/>
                <a:cs typeface="Lato"/>
                <a:sym typeface="Lato"/>
              </a:rPr>
              <a:t>Encoding</a:t>
            </a:r>
            <a:endParaRPr b="1">
              <a:latin typeface="Lato"/>
              <a:ea typeface="Lato"/>
              <a:cs typeface="Lato"/>
              <a:sym typeface="Lato"/>
            </a:endParaRPr>
          </a:p>
        </p:txBody>
      </p:sp>
      <p:sp>
        <p:nvSpPr>
          <p:cNvPr id="254" name="Google Shape;254;p20"/>
          <p:cNvSpPr/>
          <p:nvPr/>
        </p:nvSpPr>
        <p:spPr>
          <a:xfrm>
            <a:off x="5751325" y="3492025"/>
            <a:ext cx="1353000" cy="798900"/>
          </a:xfrm>
          <a:prstGeom prst="roundRect">
            <a:avLst>
              <a:gd fmla="val 16667" name="adj"/>
            </a:avLst>
          </a:prstGeom>
          <a:solidFill>
            <a:srgbClr val="2196F3"/>
          </a:solidFill>
          <a:ln cap="flat" cmpd="sng" w="9525">
            <a:solidFill>
              <a:srgbClr val="D9F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0"/>
          <p:cNvSpPr/>
          <p:nvPr/>
        </p:nvSpPr>
        <p:spPr>
          <a:xfrm>
            <a:off x="5785650" y="1974525"/>
            <a:ext cx="1353000" cy="798900"/>
          </a:xfrm>
          <a:prstGeom prst="roundRect">
            <a:avLst>
              <a:gd fmla="val 16667" name="adj"/>
            </a:avLst>
          </a:prstGeom>
          <a:solidFill>
            <a:srgbClr val="2196F3"/>
          </a:solidFill>
          <a:ln cap="flat" cmpd="sng" w="9525">
            <a:solidFill>
              <a:srgbClr val="D9F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0"/>
          <p:cNvSpPr txBox="1"/>
          <p:nvPr/>
        </p:nvSpPr>
        <p:spPr>
          <a:xfrm>
            <a:off x="5877100" y="2066175"/>
            <a:ext cx="1206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latin typeface="Lato"/>
                <a:ea typeface="Lato"/>
                <a:cs typeface="Lato"/>
                <a:sym typeface="Lato"/>
              </a:rPr>
              <a:t>Training and</a:t>
            </a:r>
            <a:endParaRPr b="1">
              <a:latin typeface="Lato"/>
              <a:ea typeface="Lato"/>
              <a:cs typeface="Lato"/>
              <a:sym typeface="Lato"/>
            </a:endParaRPr>
          </a:p>
          <a:p>
            <a:pPr indent="0" lvl="0" marL="0" rtl="0" algn="l">
              <a:spcBef>
                <a:spcPts val="0"/>
              </a:spcBef>
              <a:spcAft>
                <a:spcPts val="0"/>
              </a:spcAft>
              <a:buNone/>
            </a:pPr>
            <a:r>
              <a:rPr b="1" lang="en-GB">
                <a:latin typeface="Lato"/>
                <a:ea typeface="Lato"/>
                <a:cs typeface="Lato"/>
                <a:sym typeface="Lato"/>
              </a:rPr>
              <a:t>     Testing</a:t>
            </a:r>
            <a:endParaRPr b="1">
              <a:latin typeface="Lato"/>
              <a:ea typeface="Lato"/>
              <a:cs typeface="Lato"/>
              <a:sym typeface="Lato"/>
            </a:endParaRPr>
          </a:p>
        </p:txBody>
      </p:sp>
      <p:sp>
        <p:nvSpPr>
          <p:cNvPr id="257" name="Google Shape;257;p20"/>
          <p:cNvSpPr/>
          <p:nvPr/>
        </p:nvSpPr>
        <p:spPr>
          <a:xfrm>
            <a:off x="7623625" y="1974525"/>
            <a:ext cx="1353000" cy="798900"/>
          </a:xfrm>
          <a:prstGeom prst="roundRect">
            <a:avLst>
              <a:gd fmla="val 16667" name="adj"/>
            </a:avLst>
          </a:prstGeom>
          <a:solidFill>
            <a:srgbClr val="2196F3"/>
          </a:solidFill>
          <a:ln cap="flat" cmpd="sng" w="9525">
            <a:solidFill>
              <a:srgbClr val="D9F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0"/>
          <p:cNvSpPr txBox="1"/>
          <p:nvPr/>
        </p:nvSpPr>
        <p:spPr>
          <a:xfrm>
            <a:off x="7916125" y="2173875"/>
            <a:ext cx="106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latin typeface="Lato"/>
                <a:ea typeface="Lato"/>
                <a:cs typeface="Lato"/>
                <a:sym typeface="Lato"/>
              </a:rPr>
              <a:t>Result</a:t>
            </a:r>
            <a:endParaRPr b="1">
              <a:latin typeface="Lato"/>
              <a:ea typeface="Lato"/>
              <a:cs typeface="Lato"/>
              <a:sym typeface="Lato"/>
            </a:endParaRPr>
          </a:p>
        </p:txBody>
      </p:sp>
      <p:sp>
        <p:nvSpPr>
          <p:cNvPr id="259" name="Google Shape;259;p20"/>
          <p:cNvSpPr txBox="1"/>
          <p:nvPr/>
        </p:nvSpPr>
        <p:spPr>
          <a:xfrm>
            <a:off x="5824525" y="3583675"/>
            <a:ext cx="1577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latin typeface="Lato"/>
                <a:ea typeface="Lato"/>
                <a:cs typeface="Lato"/>
                <a:sym typeface="Lato"/>
              </a:rPr>
              <a:t>Classification</a:t>
            </a:r>
            <a:endParaRPr b="1">
              <a:latin typeface="Lato"/>
              <a:ea typeface="Lato"/>
              <a:cs typeface="Lato"/>
              <a:sym typeface="Lato"/>
            </a:endParaRPr>
          </a:p>
          <a:p>
            <a:pPr indent="0" lvl="0" marL="0" rtl="0" algn="l">
              <a:spcBef>
                <a:spcPts val="0"/>
              </a:spcBef>
              <a:spcAft>
                <a:spcPts val="0"/>
              </a:spcAft>
              <a:buNone/>
            </a:pPr>
            <a:r>
              <a:rPr b="1" lang="en-GB">
                <a:latin typeface="Lato"/>
                <a:ea typeface="Lato"/>
                <a:cs typeface="Lato"/>
                <a:sym typeface="Lato"/>
              </a:rPr>
              <a:t>    Algorithm</a:t>
            </a:r>
            <a:endParaRPr b="1">
              <a:latin typeface="Lato"/>
              <a:ea typeface="Lato"/>
              <a:cs typeface="Lato"/>
              <a:sym typeface="Lato"/>
            </a:endParaRPr>
          </a:p>
        </p:txBody>
      </p:sp>
      <p:sp>
        <p:nvSpPr>
          <p:cNvPr id="260" name="Google Shape;260;p20"/>
          <p:cNvSpPr/>
          <p:nvPr/>
        </p:nvSpPr>
        <p:spPr>
          <a:xfrm>
            <a:off x="1621050" y="2267050"/>
            <a:ext cx="463200" cy="243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0"/>
          <p:cNvSpPr/>
          <p:nvPr/>
        </p:nvSpPr>
        <p:spPr>
          <a:xfrm>
            <a:off x="5298525" y="2252025"/>
            <a:ext cx="463200" cy="243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0"/>
          <p:cNvSpPr/>
          <p:nvPr/>
        </p:nvSpPr>
        <p:spPr>
          <a:xfrm>
            <a:off x="6264825" y="2803325"/>
            <a:ext cx="292500" cy="688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0"/>
          <p:cNvSpPr/>
          <p:nvPr/>
        </p:nvSpPr>
        <p:spPr>
          <a:xfrm>
            <a:off x="7118025" y="2803325"/>
            <a:ext cx="1468800" cy="1243200"/>
          </a:xfrm>
          <a:prstGeom prst="bentUpArrow">
            <a:avLst>
              <a:gd fmla="val 11764" name="adj1"/>
              <a:gd fmla="val 11034" name="adj2"/>
              <a:gd fmla="val 17648"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0"/>
          <p:cNvSpPr/>
          <p:nvPr/>
        </p:nvSpPr>
        <p:spPr>
          <a:xfrm>
            <a:off x="2104025" y="3492025"/>
            <a:ext cx="1353000" cy="798900"/>
          </a:xfrm>
          <a:prstGeom prst="roundRect">
            <a:avLst>
              <a:gd fmla="val 16667" name="adj"/>
            </a:avLst>
          </a:prstGeom>
          <a:solidFill>
            <a:srgbClr val="2196F3"/>
          </a:solidFill>
          <a:ln cap="flat" cmpd="sng" w="9525">
            <a:solidFill>
              <a:srgbClr val="D9F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0"/>
          <p:cNvSpPr txBox="1"/>
          <p:nvPr/>
        </p:nvSpPr>
        <p:spPr>
          <a:xfrm>
            <a:off x="2250275" y="3583675"/>
            <a:ext cx="1060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latin typeface="Lato"/>
                <a:ea typeface="Lato"/>
                <a:cs typeface="Lato"/>
                <a:sym typeface="Lato"/>
              </a:rPr>
              <a:t>   Feature</a:t>
            </a:r>
            <a:endParaRPr b="1">
              <a:latin typeface="Lato"/>
              <a:ea typeface="Lato"/>
              <a:cs typeface="Lato"/>
              <a:sym typeface="Lato"/>
            </a:endParaRPr>
          </a:p>
          <a:p>
            <a:pPr indent="0" lvl="0" marL="0" rtl="0" algn="l">
              <a:spcBef>
                <a:spcPts val="0"/>
              </a:spcBef>
              <a:spcAft>
                <a:spcPts val="0"/>
              </a:spcAft>
              <a:buNone/>
            </a:pPr>
            <a:r>
              <a:rPr b="1" lang="en-GB">
                <a:latin typeface="Lato"/>
                <a:ea typeface="Lato"/>
                <a:cs typeface="Lato"/>
                <a:sym typeface="Lato"/>
              </a:rPr>
              <a:t>Extraction</a:t>
            </a:r>
            <a:endParaRPr b="1">
              <a:latin typeface="Lato"/>
              <a:ea typeface="Lato"/>
              <a:cs typeface="Lato"/>
              <a:sym typeface="Lato"/>
            </a:endParaRPr>
          </a:p>
        </p:txBody>
      </p:sp>
      <p:sp>
        <p:nvSpPr>
          <p:cNvPr id="266" name="Google Shape;266;p20"/>
          <p:cNvSpPr/>
          <p:nvPr/>
        </p:nvSpPr>
        <p:spPr>
          <a:xfrm>
            <a:off x="3457025" y="2773425"/>
            <a:ext cx="1296300" cy="1243200"/>
          </a:xfrm>
          <a:prstGeom prst="bentUpArrow">
            <a:avLst>
              <a:gd fmla="val 11764" name="adj1"/>
              <a:gd fmla="val 11034" name="adj2"/>
              <a:gd fmla="val 17648"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0"/>
          <p:cNvSpPr/>
          <p:nvPr/>
        </p:nvSpPr>
        <p:spPr>
          <a:xfrm>
            <a:off x="2577875" y="2788325"/>
            <a:ext cx="292500" cy="688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1"/>
          <p:cNvSpPr txBox="1"/>
          <p:nvPr/>
        </p:nvSpPr>
        <p:spPr>
          <a:xfrm>
            <a:off x="1168000" y="1905450"/>
            <a:ext cx="7615800" cy="22320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Clr>
                <a:schemeClr val="lt1"/>
              </a:buClr>
              <a:buSzPts val="1900"/>
              <a:buFont typeface="Montserrat"/>
              <a:buAutoNum type="arabicPeriod"/>
            </a:pPr>
            <a:r>
              <a:rPr lang="en-GB" sz="1900">
                <a:solidFill>
                  <a:schemeClr val="lt1"/>
                </a:solidFill>
                <a:latin typeface="Montserrat"/>
                <a:ea typeface="Montserrat"/>
                <a:cs typeface="Montserrat"/>
                <a:sym typeface="Montserrat"/>
              </a:rPr>
              <a:t>Students will overcome difficulties in choosing career which will help students in acknowledging </a:t>
            </a:r>
            <a:r>
              <a:rPr lang="en-GB" sz="1900">
                <a:solidFill>
                  <a:schemeClr val="lt1"/>
                </a:solidFill>
                <a:latin typeface="Montserrat"/>
                <a:ea typeface="Montserrat"/>
                <a:cs typeface="Montserrat"/>
                <a:sym typeface="Montserrat"/>
              </a:rPr>
              <a:t>their</a:t>
            </a:r>
            <a:r>
              <a:rPr lang="en-GB" sz="1900">
                <a:solidFill>
                  <a:schemeClr val="lt1"/>
                </a:solidFill>
                <a:latin typeface="Montserrat"/>
                <a:ea typeface="Montserrat"/>
                <a:cs typeface="Montserrat"/>
                <a:sym typeface="Montserrat"/>
              </a:rPr>
              <a:t> capabilities,interests and get on right track.</a:t>
            </a:r>
            <a:endParaRPr sz="19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900">
              <a:solidFill>
                <a:schemeClr val="lt1"/>
              </a:solidFill>
              <a:latin typeface="Montserrat"/>
              <a:ea typeface="Montserrat"/>
              <a:cs typeface="Montserrat"/>
              <a:sym typeface="Montserrat"/>
            </a:endParaRPr>
          </a:p>
          <a:p>
            <a:pPr indent="-349250" lvl="0" marL="457200" rtl="0" algn="l">
              <a:spcBef>
                <a:spcPts val="0"/>
              </a:spcBef>
              <a:spcAft>
                <a:spcPts val="0"/>
              </a:spcAft>
              <a:buClr>
                <a:schemeClr val="lt1"/>
              </a:buClr>
              <a:buSzPts val="1900"/>
              <a:buFont typeface="Montserrat"/>
              <a:buAutoNum type="arabicPeriod"/>
            </a:pPr>
            <a:r>
              <a:rPr lang="en-GB" sz="1900">
                <a:solidFill>
                  <a:schemeClr val="lt1"/>
                </a:solidFill>
                <a:latin typeface="Montserrat"/>
                <a:ea typeface="Montserrat"/>
                <a:cs typeface="Montserrat"/>
                <a:sym typeface="Montserrat"/>
              </a:rPr>
              <a:t>If students </a:t>
            </a:r>
            <a:r>
              <a:rPr lang="en-GB" sz="1900">
                <a:solidFill>
                  <a:schemeClr val="lt1"/>
                </a:solidFill>
                <a:latin typeface="Montserrat"/>
                <a:ea typeface="Montserrat"/>
                <a:cs typeface="Montserrat"/>
                <a:sym typeface="Montserrat"/>
              </a:rPr>
              <a:t>are</a:t>
            </a:r>
            <a:r>
              <a:rPr lang="en-GB" sz="1900">
                <a:solidFill>
                  <a:schemeClr val="lt1"/>
                </a:solidFill>
                <a:latin typeface="Montserrat"/>
                <a:ea typeface="Montserrat"/>
                <a:cs typeface="Montserrat"/>
                <a:sym typeface="Montserrat"/>
              </a:rPr>
              <a:t> clear about </a:t>
            </a:r>
            <a:r>
              <a:rPr lang="en-GB" sz="1900">
                <a:solidFill>
                  <a:schemeClr val="lt1"/>
                </a:solidFill>
                <a:latin typeface="Montserrat"/>
                <a:ea typeface="Montserrat"/>
                <a:cs typeface="Montserrat"/>
                <a:sym typeface="Montserrat"/>
              </a:rPr>
              <a:t>their</a:t>
            </a:r>
            <a:r>
              <a:rPr lang="en-GB" sz="1900">
                <a:solidFill>
                  <a:schemeClr val="lt1"/>
                </a:solidFill>
                <a:latin typeface="Montserrat"/>
                <a:ea typeface="Montserrat"/>
                <a:cs typeface="Montserrat"/>
                <a:sym typeface="Montserrat"/>
              </a:rPr>
              <a:t> </a:t>
            </a:r>
            <a:r>
              <a:rPr lang="en-GB" sz="1900">
                <a:solidFill>
                  <a:schemeClr val="lt1"/>
                </a:solidFill>
                <a:latin typeface="Montserrat"/>
                <a:ea typeface="Montserrat"/>
                <a:cs typeface="Montserrat"/>
                <a:sym typeface="Montserrat"/>
              </a:rPr>
              <a:t>goal, they can work more efficiently which will lead to overall development of student as well as society.</a:t>
            </a:r>
            <a:endParaRPr sz="1900">
              <a:solidFill>
                <a:schemeClr val="lt1"/>
              </a:solidFill>
              <a:latin typeface="Montserrat"/>
              <a:ea typeface="Montserrat"/>
              <a:cs typeface="Montserrat"/>
              <a:sym typeface="Montserrat"/>
            </a:endParaRPr>
          </a:p>
        </p:txBody>
      </p:sp>
      <p:sp>
        <p:nvSpPr>
          <p:cNvPr id="273" name="Google Shape;273;p21"/>
          <p:cNvSpPr txBox="1"/>
          <p:nvPr/>
        </p:nvSpPr>
        <p:spPr>
          <a:xfrm>
            <a:off x="1329475" y="937825"/>
            <a:ext cx="45114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700">
                <a:solidFill>
                  <a:schemeClr val="lt1"/>
                </a:solidFill>
                <a:latin typeface="Montserrat"/>
                <a:ea typeface="Montserrat"/>
                <a:cs typeface="Montserrat"/>
                <a:sym typeface="Montserrat"/>
              </a:rPr>
              <a:t>IMPACT ON SOCIETY:</a:t>
            </a:r>
            <a:endParaRPr b="1" sz="2700">
              <a:solidFill>
                <a:schemeClr val="lt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2"/>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2700"/>
              <a:t>HOW IS THE SOLUTION INNOVATIVE?</a:t>
            </a:r>
            <a:endParaRPr b="1" sz="2700"/>
          </a:p>
        </p:txBody>
      </p:sp>
      <p:sp>
        <p:nvSpPr>
          <p:cNvPr id="279" name="Google Shape;279;p22"/>
          <p:cNvSpPr txBox="1"/>
          <p:nvPr>
            <p:ph idx="1" type="body"/>
          </p:nvPr>
        </p:nvSpPr>
        <p:spPr>
          <a:xfrm>
            <a:off x="1098475" y="2319900"/>
            <a:ext cx="7794000" cy="269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Montserrat"/>
              <a:buAutoNum type="arabicPeriod"/>
            </a:pPr>
            <a:r>
              <a:rPr lang="en-GB" sz="1800">
                <a:latin typeface="Montserrat"/>
                <a:ea typeface="Montserrat"/>
                <a:cs typeface="Montserrat"/>
                <a:sym typeface="Montserrat"/>
              </a:rPr>
              <a:t> </a:t>
            </a:r>
            <a:r>
              <a:rPr lang="en-GB" sz="1800">
                <a:latin typeface="Montserrat"/>
                <a:ea typeface="Montserrat"/>
                <a:cs typeface="Montserrat"/>
                <a:sym typeface="Montserrat"/>
              </a:rPr>
              <a:t>In today’s era many students are facing </a:t>
            </a:r>
            <a:r>
              <a:rPr lang="en-GB" sz="1800">
                <a:latin typeface="Montserrat"/>
                <a:ea typeface="Montserrat"/>
                <a:cs typeface="Montserrat"/>
                <a:sym typeface="Montserrat"/>
              </a:rPr>
              <a:t>problem</a:t>
            </a:r>
            <a:r>
              <a:rPr lang="en-GB" sz="1800">
                <a:latin typeface="Montserrat"/>
                <a:ea typeface="Montserrat"/>
                <a:cs typeface="Montserrat"/>
                <a:sym typeface="Montserrat"/>
              </a:rPr>
              <a:t> to </a:t>
            </a:r>
            <a:r>
              <a:rPr lang="en-GB" sz="1800">
                <a:latin typeface="Montserrat"/>
                <a:ea typeface="Montserrat"/>
                <a:cs typeface="Montserrat"/>
                <a:sym typeface="Montserrat"/>
              </a:rPr>
              <a:t>select</a:t>
            </a:r>
            <a:r>
              <a:rPr lang="en-GB" sz="1800">
                <a:latin typeface="Montserrat"/>
                <a:ea typeface="Montserrat"/>
                <a:cs typeface="Montserrat"/>
                <a:sym typeface="Montserrat"/>
              </a:rPr>
              <a:t> their     career , most of student gets confused which career will be  better for them and which not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AutoNum type="arabicPeriod"/>
            </a:pPr>
            <a:r>
              <a:rPr lang="en-GB" sz="1800">
                <a:latin typeface="Montserrat"/>
                <a:ea typeface="Montserrat"/>
                <a:cs typeface="Montserrat"/>
                <a:sym typeface="Montserrat"/>
              </a:rPr>
              <a:t> So, we will be creating machine learning model which will automatically tell one of the best career options for you based on your knowledge,interests and skills.</a:t>
            </a:r>
            <a:endParaRPr sz="18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3"/>
          <p:cNvSpPr txBox="1"/>
          <p:nvPr/>
        </p:nvSpPr>
        <p:spPr>
          <a:xfrm>
            <a:off x="1815000" y="1970625"/>
            <a:ext cx="7136700" cy="20319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Font typeface="Montserrat"/>
              <a:buChar char="●"/>
            </a:pPr>
            <a:r>
              <a:rPr lang="en-GB" sz="2000">
                <a:solidFill>
                  <a:schemeClr val="lt1"/>
                </a:solidFill>
                <a:latin typeface="Montserrat"/>
                <a:ea typeface="Montserrat"/>
                <a:cs typeface="Montserrat"/>
                <a:sym typeface="Montserrat"/>
              </a:rPr>
              <a:t>Python</a:t>
            </a:r>
            <a:endParaRPr sz="2000">
              <a:solidFill>
                <a:schemeClr val="lt1"/>
              </a:solidFill>
              <a:latin typeface="Montserrat"/>
              <a:ea typeface="Montserrat"/>
              <a:cs typeface="Montserrat"/>
              <a:sym typeface="Montserrat"/>
            </a:endParaRPr>
          </a:p>
          <a:p>
            <a:pPr indent="-355600" lvl="0" marL="457200" rtl="0" algn="l">
              <a:spcBef>
                <a:spcPts val="0"/>
              </a:spcBef>
              <a:spcAft>
                <a:spcPts val="0"/>
              </a:spcAft>
              <a:buClr>
                <a:schemeClr val="lt1"/>
              </a:buClr>
              <a:buSzPts val="2000"/>
              <a:buFont typeface="Montserrat"/>
              <a:buChar char="●"/>
            </a:pPr>
            <a:r>
              <a:rPr lang="en-GB" sz="2000">
                <a:solidFill>
                  <a:schemeClr val="lt1"/>
                </a:solidFill>
                <a:latin typeface="Montserrat"/>
                <a:ea typeface="Montserrat"/>
                <a:cs typeface="Montserrat"/>
                <a:sym typeface="Montserrat"/>
              </a:rPr>
              <a:t>Numpy</a:t>
            </a:r>
            <a:endParaRPr sz="2000">
              <a:solidFill>
                <a:schemeClr val="lt1"/>
              </a:solidFill>
              <a:latin typeface="Montserrat"/>
              <a:ea typeface="Montserrat"/>
              <a:cs typeface="Montserrat"/>
              <a:sym typeface="Montserrat"/>
            </a:endParaRPr>
          </a:p>
          <a:p>
            <a:pPr indent="-355600" lvl="0" marL="457200" rtl="0" algn="l">
              <a:spcBef>
                <a:spcPts val="0"/>
              </a:spcBef>
              <a:spcAft>
                <a:spcPts val="0"/>
              </a:spcAft>
              <a:buClr>
                <a:schemeClr val="lt1"/>
              </a:buClr>
              <a:buSzPts val="2000"/>
              <a:buFont typeface="Montserrat"/>
              <a:buChar char="●"/>
            </a:pPr>
            <a:r>
              <a:rPr lang="en-GB" sz="2000">
                <a:solidFill>
                  <a:schemeClr val="lt1"/>
                </a:solidFill>
                <a:latin typeface="Montserrat"/>
                <a:ea typeface="Montserrat"/>
                <a:cs typeface="Montserrat"/>
                <a:sym typeface="Montserrat"/>
              </a:rPr>
              <a:t>Matplotlib</a:t>
            </a:r>
            <a:endParaRPr sz="2000">
              <a:solidFill>
                <a:schemeClr val="lt1"/>
              </a:solidFill>
              <a:latin typeface="Montserrat"/>
              <a:ea typeface="Montserrat"/>
              <a:cs typeface="Montserrat"/>
              <a:sym typeface="Montserrat"/>
            </a:endParaRPr>
          </a:p>
          <a:p>
            <a:pPr indent="-355600" lvl="0" marL="457200" rtl="0" algn="l">
              <a:spcBef>
                <a:spcPts val="0"/>
              </a:spcBef>
              <a:spcAft>
                <a:spcPts val="0"/>
              </a:spcAft>
              <a:buClr>
                <a:schemeClr val="lt1"/>
              </a:buClr>
              <a:buSzPts val="2000"/>
              <a:buFont typeface="Montserrat"/>
              <a:buChar char="●"/>
            </a:pPr>
            <a:r>
              <a:rPr lang="en-GB" sz="2000">
                <a:solidFill>
                  <a:schemeClr val="lt1"/>
                </a:solidFill>
                <a:latin typeface="Montserrat"/>
                <a:ea typeface="Montserrat"/>
                <a:cs typeface="Montserrat"/>
                <a:sym typeface="Montserrat"/>
              </a:rPr>
              <a:t>Seaborn</a:t>
            </a:r>
            <a:endParaRPr sz="2000">
              <a:solidFill>
                <a:schemeClr val="lt1"/>
              </a:solidFill>
              <a:latin typeface="Montserrat"/>
              <a:ea typeface="Montserrat"/>
              <a:cs typeface="Montserrat"/>
              <a:sym typeface="Montserrat"/>
            </a:endParaRPr>
          </a:p>
          <a:p>
            <a:pPr indent="-355600" lvl="0" marL="457200" rtl="0" algn="l">
              <a:spcBef>
                <a:spcPts val="0"/>
              </a:spcBef>
              <a:spcAft>
                <a:spcPts val="0"/>
              </a:spcAft>
              <a:buClr>
                <a:schemeClr val="lt1"/>
              </a:buClr>
              <a:buSzPts val="2000"/>
              <a:buFont typeface="Montserrat"/>
              <a:buChar char="●"/>
            </a:pPr>
            <a:r>
              <a:rPr lang="en-GB" sz="2000">
                <a:solidFill>
                  <a:schemeClr val="lt1"/>
                </a:solidFill>
                <a:latin typeface="Montserrat"/>
                <a:ea typeface="Montserrat"/>
                <a:cs typeface="Montserrat"/>
                <a:sym typeface="Montserrat"/>
              </a:rPr>
              <a:t>One Hot</a:t>
            </a:r>
            <a:r>
              <a:rPr lang="en-GB" sz="2000">
                <a:solidFill>
                  <a:schemeClr val="lt1"/>
                </a:solidFill>
                <a:latin typeface="Montserrat"/>
                <a:ea typeface="Montserrat"/>
                <a:cs typeface="Montserrat"/>
                <a:sym typeface="Montserrat"/>
              </a:rPr>
              <a:t> encoding</a:t>
            </a:r>
            <a:endParaRPr sz="2000">
              <a:solidFill>
                <a:schemeClr val="lt1"/>
              </a:solidFill>
              <a:latin typeface="Montserrat"/>
              <a:ea typeface="Montserrat"/>
              <a:cs typeface="Montserrat"/>
              <a:sym typeface="Montserrat"/>
            </a:endParaRPr>
          </a:p>
          <a:p>
            <a:pPr indent="-355600" lvl="0" marL="457200" rtl="0" algn="l">
              <a:spcBef>
                <a:spcPts val="0"/>
              </a:spcBef>
              <a:spcAft>
                <a:spcPts val="0"/>
              </a:spcAft>
              <a:buClr>
                <a:schemeClr val="lt1"/>
              </a:buClr>
              <a:buSzPts val="2000"/>
              <a:buFont typeface="Montserrat"/>
              <a:buChar char="●"/>
            </a:pPr>
            <a:r>
              <a:rPr lang="en-GB" sz="2000">
                <a:solidFill>
                  <a:schemeClr val="lt1"/>
                </a:solidFill>
                <a:latin typeface="Montserrat"/>
                <a:ea typeface="Montserrat"/>
                <a:cs typeface="Montserrat"/>
                <a:sym typeface="Montserrat"/>
              </a:rPr>
              <a:t>Sklearn</a:t>
            </a:r>
            <a:endParaRPr sz="2000">
              <a:solidFill>
                <a:schemeClr val="lt1"/>
              </a:solidFill>
              <a:latin typeface="Montserrat"/>
              <a:ea typeface="Montserrat"/>
              <a:cs typeface="Montserrat"/>
              <a:sym typeface="Montserrat"/>
            </a:endParaRPr>
          </a:p>
        </p:txBody>
      </p:sp>
      <p:sp>
        <p:nvSpPr>
          <p:cNvPr id="285" name="Google Shape;285;p23"/>
          <p:cNvSpPr txBox="1"/>
          <p:nvPr/>
        </p:nvSpPr>
        <p:spPr>
          <a:xfrm>
            <a:off x="1332050" y="939350"/>
            <a:ext cx="55506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700">
                <a:solidFill>
                  <a:schemeClr val="lt1"/>
                </a:solidFill>
                <a:latin typeface="Montserrat"/>
                <a:ea typeface="Montserrat"/>
                <a:cs typeface="Montserrat"/>
                <a:sym typeface="Montserrat"/>
              </a:rPr>
              <a:t>TECHNOLOGIES:</a:t>
            </a:r>
            <a:r>
              <a:rPr lang="en-GB" sz="2700">
                <a:solidFill>
                  <a:schemeClr val="lt1"/>
                </a:solidFill>
                <a:latin typeface="Lato"/>
                <a:ea typeface="Lato"/>
                <a:cs typeface="Lato"/>
                <a:sym typeface="Lato"/>
              </a:rPr>
              <a:t> </a:t>
            </a:r>
            <a:endParaRPr sz="27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4"/>
          <p:cNvSpPr txBox="1"/>
          <p:nvPr/>
        </p:nvSpPr>
        <p:spPr>
          <a:xfrm>
            <a:off x="589350" y="503825"/>
            <a:ext cx="2989800" cy="4710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Knowledge in </a:t>
            </a:r>
            <a:endParaRPr>
              <a:solidFill>
                <a:srgbClr val="FF0000"/>
              </a:solidFill>
              <a:latin typeface="Lato"/>
              <a:ea typeface="Lato"/>
              <a:cs typeface="Lato"/>
              <a:sym typeface="Lato"/>
            </a:endParaRPr>
          </a:p>
          <a:p>
            <a:pPr indent="-317500" lvl="1" marL="9144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Operating systems</a:t>
            </a:r>
            <a:endParaRPr>
              <a:solidFill>
                <a:srgbClr val="FF0000"/>
              </a:solidFill>
              <a:latin typeface="Lato"/>
              <a:ea typeface="Lato"/>
              <a:cs typeface="Lato"/>
              <a:sym typeface="Lato"/>
            </a:endParaRPr>
          </a:p>
          <a:p>
            <a:pPr indent="-317500" lvl="1" marL="9144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Algorithms </a:t>
            </a:r>
            <a:endParaRPr>
              <a:solidFill>
                <a:srgbClr val="FF0000"/>
              </a:solidFill>
              <a:latin typeface="Lato"/>
              <a:ea typeface="Lato"/>
              <a:cs typeface="Lato"/>
              <a:sym typeface="Lato"/>
            </a:endParaRPr>
          </a:p>
          <a:p>
            <a:pPr indent="-317500" lvl="1" marL="9144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Programming Concepts</a:t>
            </a:r>
            <a:endParaRPr>
              <a:solidFill>
                <a:srgbClr val="FF0000"/>
              </a:solidFill>
              <a:latin typeface="Lato"/>
              <a:ea typeface="Lato"/>
              <a:cs typeface="Lato"/>
              <a:sym typeface="Lato"/>
            </a:endParaRPr>
          </a:p>
          <a:p>
            <a:pPr indent="-317500" lvl="1" marL="9144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Software Engineering</a:t>
            </a:r>
            <a:endParaRPr>
              <a:solidFill>
                <a:srgbClr val="FF0000"/>
              </a:solidFill>
              <a:latin typeface="Lato"/>
              <a:ea typeface="Lato"/>
              <a:cs typeface="Lato"/>
              <a:sym typeface="Lato"/>
            </a:endParaRPr>
          </a:p>
          <a:p>
            <a:pPr indent="-317500" lvl="1" marL="9144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Computer networking</a:t>
            </a:r>
            <a:endParaRPr>
              <a:solidFill>
                <a:srgbClr val="FF0000"/>
              </a:solidFill>
              <a:latin typeface="Lato"/>
              <a:ea typeface="Lato"/>
              <a:cs typeface="Lato"/>
              <a:sym typeface="Lato"/>
            </a:endParaRPr>
          </a:p>
          <a:p>
            <a:pPr indent="-317500" lvl="1" marL="9144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Electronics Subjects</a:t>
            </a:r>
            <a:endParaRPr>
              <a:solidFill>
                <a:srgbClr val="FF0000"/>
              </a:solidFill>
              <a:latin typeface="Lato"/>
              <a:ea typeface="Lato"/>
              <a:cs typeface="Lato"/>
              <a:sym typeface="Lato"/>
            </a:endParaRPr>
          </a:p>
          <a:p>
            <a:pPr indent="-317500" lvl="1" marL="9144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Computer Architecture</a:t>
            </a:r>
            <a:endParaRPr>
              <a:solidFill>
                <a:srgbClr val="FF0000"/>
              </a:solidFill>
              <a:latin typeface="Lato"/>
              <a:ea typeface="Lato"/>
              <a:cs typeface="Lato"/>
              <a:sym typeface="Lato"/>
            </a:endParaRPr>
          </a:p>
          <a:p>
            <a:pPr indent="-317500" lvl="1" marL="9144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Mathematics</a:t>
            </a:r>
            <a:endParaRPr>
              <a:solidFill>
                <a:srgbClr val="FF0000"/>
              </a:solidFill>
              <a:latin typeface="Lato"/>
              <a:ea typeface="Lato"/>
              <a:cs typeface="Lato"/>
              <a:sym typeface="Lato"/>
            </a:endParaRPr>
          </a:p>
          <a:p>
            <a:pPr indent="-317500" lvl="1" marL="9144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Communications skills</a:t>
            </a:r>
            <a:endParaRPr>
              <a:solidFill>
                <a:srgbClr val="FF0000"/>
              </a:solidFill>
              <a:latin typeface="Lato"/>
              <a:ea typeface="Lato"/>
              <a:cs typeface="Lato"/>
              <a:sym typeface="Lato"/>
            </a:endParaRPr>
          </a:p>
          <a:p>
            <a:pPr indent="-317500" lvl="1" marL="9144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Graphics</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Working hours per day</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Logical quotient</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Hackathons</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Self learning</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Certification in field</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Workshops</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Talent tests</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Olympiads</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Reading </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Typing</a:t>
            </a:r>
            <a:r>
              <a:rPr lang="en-GB">
                <a:solidFill>
                  <a:srgbClr val="FF0000"/>
                </a:solidFill>
                <a:latin typeface="Lato"/>
                <a:ea typeface="Lato"/>
                <a:cs typeface="Lato"/>
                <a:sym typeface="Lato"/>
              </a:rPr>
              <a:t>  </a:t>
            </a:r>
            <a:endParaRPr>
              <a:solidFill>
                <a:srgbClr val="FF0000"/>
              </a:solidFill>
              <a:latin typeface="Lato"/>
              <a:ea typeface="Lato"/>
              <a:cs typeface="Lato"/>
              <a:sym typeface="Lato"/>
            </a:endParaRPr>
          </a:p>
        </p:txBody>
      </p:sp>
      <p:sp>
        <p:nvSpPr>
          <p:cNvPr id="291" name="Google Shape;291;p24"/>
          <p:cNvSpPr txBox="1"/>
          <p:nvPr/>
        </p:nvSpPr>
        <p:spPr>
          <a:xfrm>
            <a:off x="3846925" y="288425"/>
            <a:ext cx="2989800" cy="49254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Memorization capacity</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Interested career area</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BE/ME/Job/Business/Other</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Type of company you want to settle in</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Taken guidance from elders regarding career </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Interest in Games</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Salary range expected</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Flexible or stubborn</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Salary or work oriented</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Hard working/Smart working</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Like to work in team or individually</a:t>
            </a:r>
            <a:endParaRPr>
              <a:solidFill>
                <a:srgbClr val="FF0000"/>
              </a:solidFill>
              <a:latin typeface="Lato"/>
              <a:ea typeface="Lato"/>
              <a:cs typeface="Lato"/>
              <a:sym typeface="Lato"/>
            </a:endParaRPr>
          </a:p>
          <a:p>
            <a:pPr indent="-317500" lvl="0" marL="457200" rtl="0" algn="l">
              <a:spcBef>
                <a:spcPts val="0"/>
              </a:spcBef>
              <a:spcAft>
                <a:spcPts val="0"/>
              </a:spcAft>
              <a:buClr>
                <a:srgbClr val="FF0000"/>
              </a:buClr>
              <a:buSzPts val="1400"/>
              <a:buFont typeface="Lato"/>
              <a:buChar char="●"/>
            </a:pPr>
            <a:r>
              <a:rPr lang="en-GB">
                <a:solidFill>
                  <a:srgbClr val="FF0000"/>
                </a:solidFill>
                <a:latin typeface="Lato"/>
                <a:ea typeface="Lato"/>
                <a:cs typeface="Lato"/>
                <a:sym typeface="Lato"/>
              </a:rPr>
              <a:t>Introvert</a:t>
            </a:r>
            <a:endParaRPr>
              <a:solidFill>
                <a:srgbClr val="FF0000"/>
              </a:solidFill>
              <a:latin typeface="Lato"/>
              <a:ea typeface="Lato"/>
              <a:cs typeface="Lato"/>
              <a:sym typeface="Lato"/>
            </a:endParaRPr>
          </a:p>
          <a:p>
            <a:pPr indent="-317500" lvl="0" marL="457200"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Knowledge in Programming Languages</a:t>
            </a:r>
            <a:endParaRPr>
              <a:solidFill>
                <a:srgbClr val="FF3C3C"/>
              </a:solidFill>
              <a:latin typeface="Lato"/>
              <a:ea typeface="Lato"/>
              <a:cs typeface="Lato"/>
              <a:sym typeface="Lato"/>
            </a:endParaRPr>
          </a:p>
          <a:p>
            <a:pPr indent="-317500" lvl="1" marL="914400"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Python </a:t>
            </a:r>
            <a:endParaRPr>
              <a:solidFill>
                <a:srgbClr val="FF3C3C"/>
              </a:solidFill>
              <a:latin typeface="Lato"/>
              <a:ea typeface="Lato"/>
              <a:cs typeface="Lato"/>
              <a:sym typeface="Lato"/>
            </a:endParaRPr>
          </a:p>
          <a:p>
            <a:pPr indent="-317500" lvl="1" marL="914400"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C</a:t>
            </a:r>
            <a:endParaRPr>
              <a:solidFill>
                <a:srgbClr val="FF3C3C"/>
              </a:solidFill>
              <a:latin typeface="Lato"/>
              <a:ea typeface="Lato"/>
              <a:cs typeface="Lato"/>
              <a:sym typeface="Lato"/>
            </a:endParaRPr>
          </a:p>
          <a:p>
            <a:pPr indent="-317500" lvl="1" marL="914400"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C++</a:t>
            </a:r>
            <a:endParaRPr>
              <a:solidFill>
                <a:srgbClr val="FF3C3C"/>
              </a:solidFill>
              <a:latin typeface="Lato"/>
              <a:ea typeface="Lato"/>
              <a:cs typeface="Lato"/>
              <a:sym typeface="Lato"/>
            </a:endParaRPr>
          </a:p>
          <a:p>
            <a:pPr indent="-317500" lvl="1" marL="914400"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Java</a:t>
            </a:r>
            <a:endParaRPr>
              <a:solidFill>
                <a:srgbClr val="FF3C3C"/>
              </a:solidFill>
              <a:latin typeface="Lato"/>
              <a:ea typeface="Lato"/>
              <a:cs typeface="Lato"/>
              <a:sym typeface="Lato"/>
            </a:endParaRPr>
          </a:p>
          <a:p>
            <a:pPr indent="-317500" lvl="1" marL="914400"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R   </a:t>
            </a:r>
            <a:r>
              <a:rPr lang="en-GB">
                <a:solidFill>
                  <a:srgbClr val="FF0000"/>
                </a:solidFill>
                <a:latin typeface="Lato"/>
                <a:ea typeface="Lato"/>
                <a:cs typeface="Lato"/>
                <a:sym typeface="Lato"/>
              </a:rPr>
              <a:t>          </a:t>
            </a:r>
            <a:endParaRPr>
              <a:solidFill>
                <a:srgbClr val="FF0000"/>
              </a:solidFill>
              <a:latin typeface="Lato"/>
              <a:ea typeface="Lato"/>
              <a:cs typeface="Lato"/>
              <a:sym typeface="Lato"/>
            </a:endParaRPr>
          </a:p>
        </p:txBody>
      </p:sp>
      <p:sp>
        <p:nvSpPr>
          <p:cNvPr id="292" name="Google Shape;292;p24"/>
          <p:cNvSpPr txBox="1"/>
          <p:nvPr/>
        </p:nvSpPr>
        <p:spPr>
          <a:xfrm>
            <a:off x="6836725" y="503825"/>
            <a:ext cx="1703400" cy="2339700"/>
          </a:xfrm>
          <a:prstGeom prst="rect">
            <a:avLst/>
          </a:prstGeom>
          <a:noFill/>
          <a:ln>
            <a:noFill/>
          </a:ln>
        </p:spPr>
        <p:txBody>
          <a:bodyPr anchorCtr="0" anchor="t" bIns="91425" lIns="91425" spcFirstLastPara="1" rIns="91425" wrap="square" tIns="91425">
            <a:spAutoFit/>
          </a:bodyPr>
          <a:lstStyle/>
          <a:p>
            <a:pPr indent="-88900" lvl="0" marL="251999"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...Languages </a:t>
            </a:r>
            <a:endParaRPr>
              <a:solidFill>
                <a:srgbClr val="FF3C3C"/>
              </a:solidFill>
              <a:latin typeface="Lato"/>
              <a:ea typeface="Lato"/>
              <a:cs typeface="Lato"/>
              <a:sym typeface="Lato"/>
            </a:endParaRPr>
          </a:p>
          <a:p>
            <a:pPr indent="-88900" lvl="1" marL="251999"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Kotline</a:t>
            </a:r>
            <a:endParaRPr>
              <a:solidFill>
                <a:srgbClr val="FF3C3C"/>
              </a:solidFill>
              <a:latin typeface="Lato"/>
              <a:ea typeface="Lato"/>
              <a:cs typeface="Lato"/>
              <a:sym typeface="Lato"/>
            </a:endParaRPr>
          </a:p>
          <a:p>
            <a:pPr indent="-88900" lvl="1" marL="251999"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C#</a:t>
            </a:r>
            <a:endParaRPr>
              <a:solidFill>
                <a:srgbClr val="FF3C3C"/>
              </a:solidFill>
              <a:latin typeface="Lato"/>
              <a:ea typeface="Lato"/>
              <a:cs typeface="Lato"/>
              <a:sym typeface="Lato"/>
            </a:endParaRPr>
          </a:p>
          <a:p>
            <a:pPr indent="-88900" lvl="1" marL="251999"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Php</a:t>
            </a:r>
            <a:endParaRPr>
              <a:solidFill>
                <a:srgbClr val="FF3C3C"/>
              </a:solidFill>
              <a:latin typeface="Lato"/>
              <a:ea typeface="Lato"/>
              <a:cs typeface="Lato"/>
              <a:sym typeface="Lato"/>
            </a:endParaRPr>
          </a:p>
          <a:p>
            <a:pPr indent="-88900" lvl="1" marL="251999"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Html</a:t>
            </a:r>
            <a:endParaRPr>
              <a:solidFill>
                <a:srgbClr val="FF3C3C"/>
              </a:solidFill>
              <a:latin typeface="Lato"/>
              <a:ea typeface="Lato"/>
              <a:cs typeface="Lato"/>
              <a:sym typeface="Lato"/>
            </a:endParaRPr>
          </a:p>
          <a:p>
            <a:pPr indent="-88900" lvl="1" marL="251999"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Javascript	</a:t>
            </a:r>
            <a:endParaRPr>
              <a:solidFill>
                <a:srgbClr val="FF3C3C"/>
              </a:solidFill>
              <a:latin typeface="Lato"/>
              <a:ea typeface="Lato"/>
              <a:cs typeface="Lato"/>
              <a:sym typeface="Lato"/>
            </a:endParaRPr>
          </a:p>
          <a:p>
            <a:pPr indent="-88900" lvl="1" marL="251999"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CSS	</a:t>
            </a:r>
            <a:endParaRPr>
              <a:solidFill>
                <a:srgbClr val="FF3C3C"/>
              </a:solidFill>
              <a:latin typeface="Lato"/>
              <a:ea typeface="Lato"/>
              <a:cs typeface="Lato"/>
              <a:sym typeface="Lato"/>
            </a:endParaRPr>
          </a:p>
          <a:p>
            <a:pPr indent="-88900" lvl="1" marL="251999"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Go</a:t>
            </a:r>
            <a:endParaRPr>
              <a:solidFill>
                <a:srgbClr val="FF3C3C"/>
              </a:solidFill>
              <a:latin typeface="Lato"/>
              <a:ea typeface="Lato"/>
              <a:cs typeface="Lato"/>
              <a:sym typeface="Lato"/>
            </a:endParaRPr>
          </a:p>
          <a:p>
            <a:pPr indent="-88900" lvl="1" marL="251999"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Scala</a:t>
            </a:r>
            <a:endParaRPr>
              <a:solidFill>
                <a:srgbClr val="FF3C3C"/>
              </a:solidFill>
              <a:latin typeface="Lato"/>
              <a:ea typeface="Lato"/>
              <a:cs typeface="Lato"/>
              <a:sym typeface="Lato"/>
            </a:endParaRPr>
          </a:p>
          <a:p>
            <a:pPr indent="-88900" lvl="1" marL="251999" rtl="0" algn="l">
              <a:spcBef>
                <a:spcPts val="0"/>
              </a:spcBef>
              <a:spcAft>
                <a:spcPts val="0"/>
              </a:spcAft>
              <a:buClr>
                <a:srgbClr val="FF3C3C"/>
              </a:buClr>
              <a:buSzPts val="1400"/>
              <a:buFont typeface="Lato"/>
              <a:buChar char="○"/>
            </a:pPr>
            <a:r>
              <a:rPr lang="en-GB">
                <a:solidFill>
                  <a:srgbClr val="FF3C3C"/>
                </a:solidFill>
                <a:latin typeface="Lato"/>
                <a:ea typeface="Lato"/>
                <a:cs typeface="Lato"/>
                <a:sym typeface="Lato"/>
              </a:rPr>
              <a:t>Flutter	</a:t>
            </a:r>
            <a:endParaRPr>
              <a:solidFill>
                <a:srgbClr val="FF3C3C"/>
              </a:solidFill>
              <a:latin typeface="Lato"/>
              <a:ea typeface="Lato"/>
              <a:cs typeface="Lato"/>
              <a:sym typeface="Lato"/>
            </a:endParaRPr>
          </a:p>
        </p:txBody>
      </p:sp>
      <p:sp>
        <p:nvSpPr>
          <p:cNvPr id="293" name="Google Shape;293;p24"/>
          <p:cNvSpPr txBox="1"/>
          <p:nvPr/>
        </p:nvSpPr>
        <p:spPr>
          <a:xfrm>
            <a:off x="589350" y="64300"/>
            <a:ext cx="45435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700">
                <a:solidFill>
                  <a:schemeClr val="lt1"/>
                </a:solidFill>
                <a:latin typeface="Montserrat"/>
                <a:ea typeface="Montserrat"/>
                <a:cs typeface="Montserrat"/>
                <a:sym typeface="Montserrat"/>
              </a:rPr>
              <a:t>FEATURES:</a:t>
            </a:r>
            <a:endParaRPr b="1" sz="2700">
              <a:solidFill>
                <a:schemeClr val="lt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5"/>
          <p:cNvSpPr txBox="1"/>
          <p:nvPr/>
        </p:nvSpPr>
        <p:spPr>
          <a:xfrm>
            <a:off x="1082275" y="1893050"/>
            <a:ext cx="7393800" cy="18009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Clr>
                <a:schemeClr val="lt1"/>
              </a:buClr>
              <a:buSzPts val="2100"/>
              <a:buFont typeface="Montserrat"/>
              <a:buChar char="●"/>
            </a:pPr>
            <a:r>
              <a:rPr lang="en-GB" sz="2100">
                <a:solidFill>
                  <a:schemeClr val="lt1"/>
                </a:solidFill>
                <a:latin typeface="Montserrat"/>
                <a:ea typeface="Montserrat"/>
                <a:cs typeface="Montserrat"/>
                <a:sym typeface="Montserrat"/>
              </a:rPr>
              <a:t>We can create a website </a:t>
            </a:r>
            <a:endParaRPr sz="2100">
              <a:solidFill>
                <a:schemeClr val="lt1"/>
              </a:solidFill>
              <a:latin typeface="Montserrat"/>
              <a:ea typeface="Montserrat"/>
              <a:cs typeface="Montserrat"/>
              <a:sym typeface="Montserrat"/>
            </a:endParaRPr>
          </a:p>
          <a:p>
            <a:pPr indent="-361950" lvl="0" marL="457200" rtl="0" algn="l">
              <a:spcBef>
                <a:spcPts val="0"/>
              </a:spcBef>
              <a:spcAft>
                <a:spcPts val="0"/>
              </a:spcAft>
              <a:buClr>
                <a:schemeClr val="lt1"/>
              </a:buClr>
              <a:buSzPts val="2100"/>
              <a:buFont typeface="Montserrat"/>
              <a:buChar char="●"/>
            </a:pPr>
            <a:r>
              <a:rPr lang="en-GB" sz="2100">
                <a:solidFill>
                  <a:schemeClr val="lt1"/>
                </a:solidFill>
                <a:latin typeface="Montserrat"/>
                <a:ea typeface="Montserrat"/>
                <a:cs typeface="Montserrat"/>
                <a:sym typeface="Montserrat"/>
              </a:rPr>
              <a:t>Also we can create mobile </a:t>
            </a:r>
            <a:r>
              <a:rPr lang="en-GB" sz="2100">
                <a:solidFill>
                  <a:schemeClr val="lt1"/>
                </a:solidFill>
                <a:latin typeface="Montserrat"/>
                <a:ea typeface="Montserrat"/>
                <a:cs typeface="Montserrat"/>
                <a:sym typeface="Montserrat"/>
              </a:rPr>
              <a:t>application</a:t>
            </a:r>
            <a:endParaRPr sz="2100">
              <a:solidFill>
                <a:schemeClr val="lt1"/>
              </a:solidFill>
              <a:latin typeface="Montserrat"/>
              <a:ea typeface="Montserrat"/>
              <a:cs typeface="Montserrat"/>
              <a:sym typeface="Montserrat"/>
            </a:endParaRPr>
          </a:p>
          <a:p>
            <a:pPr indent="-361950" lvl="0" marL="457200" rtl="0" algn="l">
              <a:spcBef>
                <a:spcPts val="0"/>
              </a:spcBef>
              <a:spcAft>
                <a:spcPts val="0"/>
              </a:spcAft>
              <a:buClr>
                <a:schemeClr val="lt1"/>
              </a:buClr>
              <a:buSzPts val="2100"/>
              <a:buFont typeface="Montserrat"/>
              <a:buChar char="●"/>
            </a:pPr>
            <a:r>
              <a:rPr lang="en-GB" sz="2100">
                <a:solidFill>
                  <a:schemeClr val="lt1"/>
                </a:solidFill>
                <a:latin typeface="Montserrat"/>
                <a:ea typeface="Montserrat"/>
                <a:cs typeface="Montserrat"/>
                <a:sym typeface="Montserrat"/>
              </a:rPr>
              <a:t>Also we can add more </a:t>
            </a:r>
            <a:r>
              <a:rPr lang="en-GB" sz="2100">
                <a:solidFill>
                  <a:schemeClr val="lt1"/>
                </a:solidFill>
                <a:latin typeface="Montserrat"/>
                <a:ea typeface="Montserrat"/>
                <a:cs typeface="Montserrat"/>
                <a:sym typeface="Montserrat"/>
              </a:rPr>
              <a:t>fields</a:t>
            </a:r>
            <a:r>
              <a:rPr lang="en-GB" sz="2100">
                <a:solidFill>
                  <a:schemeClr val="lt1"/>
                </a:solidFill>
                <a:latin typeface="Montserrat"/>
                <a:ea typeface="Montserrat"/>
                <a:cs typeface="Montserrat"/>
                <a:sym typeface="Montserrat"/>
              </a:rPr>
              <a:t> and other branches in </a:t>
            </a:r>
            <a:r>
              <a:rPr lang="en-GB" sz="2100">
                <a:solidFill>
                  <a:schemeClr val="lt1"/>
                </a:solidFill>
                <a:latin typeface="Montserrat"/>
                <a:ea typeface="Montserrat"/>
                <a:cs typeface="Montserrat"/>
                <a:sym typeface="Montserrat"/>
              </a:rPr>
              <a:t>future</a:t>
            </a:r>
            <a:endParaRPr sz="21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2100">
              <a:solidFill>
                <a:schemeClr val="lt1"/>
              </a:solidFill>
              <a:latin typeface="Montserrat"/>
              <a:ea typeface="Montserrat"/>
              <a:cs typeface="Montserrat"/>
              <a:sym typeface="Montserrat"/>
            </a:endParaRPr>
          </a:p>
        </p:txBody>
      </p:sp>
      <p:sp>
        <p:nvSpPr>
          <p:cNvPr id="299" name="Google Shape;299;p25"/>
          <p:cNvSpPr txBox="1"/>
          <p:nvPr/>
        </p:nvSpPr>
        <p:spPr>
          <a:xfrm>
            <a:off x="1082275" y="891350"/>
            <a:ext cx="63438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700">
                <a:solidFill>
                  <a:schemeClr val="lt1"/>
                </a:solidFill>
                <a:latin typeface="Montserrat"/>
                <a:ea typeface="Montserrat"/>
                <a:cs typeface="Montserrat"/>
                <a:sym typeface="Montserrat"/>
              </a:rPr>
              <a:t>FUTURE SCOPE:</a:t>
            </a:r>
            <a:endParaRPr b="1" sz="2700">
              <a:solidFill>
                <a:schemeClr val="lt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